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3" r:id="rId3"/>
    <p:sldId id="266" r:id="rId4"/>
    <p:sldId id="257" r:id="rId5"/>
    <p:sldId id="258" r:id="rId6"/>
    <p:sldId id="262" r:id="rId7"/>
    <p:sldId id="260" r:id="rId8"/>
    <p:sldId id="261" r:id="rId9"/>
    <p:sldId id="277" r:id="rId10"/>
    <p:sldId id="264" r:id="rId11"/>
    <p:sldId id="287" r:id="rId12"/>
    <p:sldId id="265" r:id="rId13"/>
    <p:sldId id="267" r:id="rId14"/>
    <p:sldId id="268" r:id="rId15"/>
    <p:sldId id="269" r:id="rId16"/>
    <p:sldId id="272" r:id="rId17"/>
    <p:sldId id="271" r:id="rId18"/>
    <p:sldId id="273" r:id="rId19"/>
    <p:sldId id="278" r:id="rId20"/>
    <p:sldId id="280" r:id="rId21"/>
    <p:sldId id="274" r:id="rId22"/>
    <p:sldId id="275" r:id="rId23"/>
    <p:sldId id="281" r:id="rId24"/>
    <p:sldId id="279" r:id="rId25"/>
    <p:sldId id="276" r:id="rId26"/>
    <p:sldId id="284" r:id="rId27"/>
    <p:sldId id="285" r:id="rId28"/>
    <p:sldId id="286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497935"/>
            <a:ext cx="8093366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719575"/>
            <a:ext cx="8093366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9336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2207360"/>
            <a:ext cx="8093365" cy="4123035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443835"/>
            <a:ext cx="671901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9" y="159654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207360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37223"/>
            <a:ext cx="4040188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207360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37223"/>
            <a:ext cx="4041775" cy="303505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 algn="l">
              <a:defRPr sz="2000">
                <a:solidFill>
                  <a:srgbClr val="002060"/>
                </a:solidFill>
              </a:defRPr>
            </a:lvl2pPr>
            <a:lvl3pPr algn="l">
              <a:defRPr sz="1800">
                <a:solidFill>
                  <a:srgbClr val="002060"/>
                </a:solidFill>
              </a:defRPr>
            </a:lvl3pPr>
            <a:lvl4pPr algn="l">
              <a:defRPr sz="1600">
                <a:solidFill>
                  <a:srgbClr val="002060"/>
                </a:solidFill>
              </a:defRPr>
            </a:lvl4pPr>
            <a:lvl5pPr algn="l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2/23/2017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5.xml"/><Relationship Id="rId5" Type="http://schemas.openxmlformats.org/officeDocument/2006/relationships/slide" Target="slide17.xml"/><Relationship Id="rId10" Type="http://schemas.openxmlformats.org/officeDocument/2006/relationships/slide" Target="slide24.xml"/><Relationship Id="rId4" Type="http://schemas.openxmlformats.org/officeDocument/2006/relationships/slide" Target="slide16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etkovaegvt.weebly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63" y="1340768"/>
            <a:ext cx="6048672" cy="3240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g-BG" sz="4400" b="1" spc="1000" dirty="0" smtClean="0">
                <a:latin typeface="Monotype Corsiva" panose="03010101010201010101" pitchFamily="66" charset="0"/>
              </a:rPr>
              <a:t>ПОРТФОЛИО</a:t>
            </a:r>
            <a:r>
              <a:rPr lang="bg-BG" sz="4400" b="1" dirty="0" smtClean="0">
                <a:latin typeface="Monotype Corsiva" panose="03010101010201010101" pitchFamily="66" charset="0"/>
              </a:rPr>
              <a:t/>
            </a:r>
            <a:br>
              <a:rPr lang="bg-BG" sz="4400" b="1" dirty="0" smtClean="0">
                <a:latin typeface="Monotype Corsiva" panose="03010101010201010101" pitchFamily="66" charset="0"/>
              </a:rPr>
            </a:br>
            <a:r>
              <a:rPr lang="bg-BG" sz="4400" b="1" dirty="0" smtClean="0">
                <a:latin typeface="Monotype Corsiva" panose="03010101010201010101" pitchFamily="66" charset="0"/>
              </a:rPr>
              <a:t>на</a:t>
            </a:r>
            <a:br>
              <a:rPr lang="bg-BG" sz="4400" b="1" dirty="0" smtClean="0">
                <a:latin typeface="Monotype Corsiva" panose="03010101010201010101" pitchFamily="66" charset="0"/>
              </a:rPr>
            </a:br>
            <a:endParaRPr lang="bg-BG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7992888" cy="1224136"/>
          </a:xfrm>
        </p:spPr>
        <p:txBody>
          <a:bodyPr>
            <a:noAutofit/>
          </a:bodyPr>
          <a:lstStyle/>
          <a:p>
            <a:pPr algn="ctr"/>
            <a:r>
              <a:rPr lang="bg-BG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Учител по </a:t>
            </a:r>
            <a:r>
              <a:rPr lang="bg-BG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...</a:t>
            </a:r>
            <a:endParaRPr lang="bg-BG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bg-BG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ПЕГ „Проф. Д-р Асен Златаров“, Велико Търново</a:t>
            </a:r>
            <a:endParaRPr lang="bg-BG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1245" y="620688"/>
            <a:ext cx="1948407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49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>
                <a:latin typeface="Monotype Corsiva" panose="03010101010201010101" pitchFamily="66" charset="0"/>
              </a:rPr>
              <a:t>Обучения</a:t>
            </a:r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663257"/>
              </p:ext>
            </p:extLst>
          </p:nvPr>
        </p:nvGraphicFramePr>
        <p:xfrm>
          <a:off x="395537" y="2204868"/>
          <a:ext cx="8568952" cy="45587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51074"/>
                <a:gridCol w="2739513"/>
                <a:gridCol w="2578365"/>
              </a:tblGrid>
              <a:tr h="442000">
                <a:tc gridSpan="3">
                  <a:txBody>
                    <a:bodyPr/>
                    <a:lstStyle/>
                    <a:p>
                      <a:pPr algn="ctr"/>
                      <a:r>
                        <a:rPr lang="bg-BG" sz="2000" b="1" spc="600" baseline="0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Институция .....</a:t>
                      </a:r>
                      <a:endParaRPr lang="bg-BG" sz="2000" b="1" spc="600" baseline="0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11247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Моето  лично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професионално развитие е в контекста </a:t>
            </a:r>
            <a:r>
              <a:rPr lang="ru-RU" dirty="0">
                <a:solidFill>
                  <a:srgbClr val="0070C0"/>
                </a:solidFill>
              </a:rPr>
              <a:t>на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стратегията „Учене през целия живот”.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се осъществява чрез формално и неформално продължаващо образование/обучение, и самообразование. От всички обучения, на които съм присъствала имам съответно издадени сертификати.</a:t>
            </a:r>
            <a:endParaRPr lang="bg-B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2636912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28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>
                <a:latin typeface="Monotype Corsiva" panose="03010101010201010101" pitchFamily="66" charset="0"/>
              </a:rPr>
              <a:t>Обучения</a:t>
            </a:r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485069"/>
              </p:ext>
            </p:extLst>
          </p:nvPr>
        </p:nvGraphicFramePr>
        <p:xfrm>
          <a:off x="395537" y="2204868"/>
          <a:ext cx="8568952" cy="50157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51074"/>
                <a:gridCol w="2739513"/>
                <a:gridCol w="2578365"/>
              </a:tblGrid>
              <a:tr h="442000">
                <a:tc gridSpan="3">
                  <a:txBody>
                    <a:bodyPr/>
                    <a:lstStyle/>
                    <a:p>
                      <a:pPr algn="ctr"/>
                      <a:r>
                        <a:rPr lang="bg-BG" sz="2000" b="1" spc="600" baseline="0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Институция .....</a:t>
                      </a:r>
                      <a:endParaRPr lang="bg-BG" sz="2000" b="1" spc="600" baseline="0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spc="600" baseline="0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Институция .....</a:t>
                      </a:r>
                    </a:p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421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419872" y="2636912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3402969" y="4797152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56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556792"/>
            <a:ext cx="3384376" cy="610820"/>
          </a:xfrm>
        </p:spPr>
        <p:txBody>
          <a:bodyPr>
            <a:noAutofit/>
          </a:bodyPr>
          <a:lstStyle/>
          <a:p>
            <a:pPr marL="342900" indent="-342900" algn="ctr">
              <a:buSzPct val="100000"/>
              <a:buBlip>
                <a:blip r:embed="rId2"/>
              </a:buBlip>
            </a:pPr>
            <a:r>
              <a:rPr lang="bg-BG" sz="2400" dirty="0" smtClean="0"/>
              <a:t>Лични качества </a:t>
            </a:r>
            <a:r>
              <a:rPr lang="bg-BG" sz="2400" dirty="0"/>
              <a:t>и </a:t>
            </a:r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400" dirty="0" smtClean="0"/>
              <a:t>компетентности</a:t>
            </a:r>
            <a:r>
              <a:rPr lang="bg-BG" sz="2400" dirty="0"/>
              <a:t>:</a:t>
            </a:r>
            <a:br>
              <a:rPr lang="bg-BG" sz="2400" dirty="0"/>
            </a:b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2890210" cy="4123035"/>
          </a:xfrm>
        </p:spPr>
        <p:txBody>
          <a:bodyPr/>
          <a:lstStyle/>
          <a:p>
            <a:r>
              <a:rPr lang="bg-BG" dirty="0" smtClean="0"/>
              <a:t>Коректност</a:t>
            </a:r>
          </a:p>
          <a:p>
            <a:r>
              <a:rPr lang="bg-BG" dirty="0" smtClean="0"/>
              <a:t>Отговорност</a:t>
            </a:r>
          </a:p>
          <a:p>
            <a:r>
              <a:rPr lang="bg-BG" dirty="0" smtClean="0"/>
              <a:t>Организираност</a:t>
            </a:r>
          </a:p>
          <a:p>
            <a:r>
              <a:rPr lang="bg-BG" dirty="0" smtClean="0"/>
              <a:t>Креативност</a:t>
            </a:r>
          </a:p>
          <a:p>
            <a:r>
              <a:rPr lang="bg-BG" dirty="0" smtClean="0"/>
              <a:t>Позитивно мислене</a:t>
            </a:r>
          </a:p>
          <a:p>
            <a:endParaRPr lang="bg-B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23037" y="1234460"/>
            <a:ext cx="461345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217488">
              <a:buBlip>
                <a:blip r:embed="rId2"/>
              </a:buBlip>
            </a:pPr>
            <a:r>
              <a:rPr lang="bg-BG" sz="2400" dirty="0"/>
              <a:t>Социални умения и компетентности: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9992" y="1916832"/>
            <a:ext cx="4608512" cy="4123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Лоялност</a:t>
            </a:r>
          </a:p>
          <a:p>
            <a:r>
              <a:rPr lang="bg-BG" dirty="0" smtClean="0"/>
              <a:t>Добра комуникативност</a:t>
            </a:r>
          </a:p>
          <a:p>
            <a:r>
              <a:rPr lang="bg-BG" dirty="0" smtClean="0"/>
              <a:t>Бързо адаптиране</a:t>
            </a:r>
          </a:p>
          <a:p>
            <a:r>
              <a:rPr lang="bg-BG" dirty="0" smtClean="0"/>
              <a:t>Добра работа в екип</a:t>
            </a:r>
          </a:p>
          <a:p>
            <a:r>
              <a:rPr lang="bg-BG" dirty="0" smtClean="0"/>
              <a:t>Сътрудничество с колеги</a:t>
            </a:r>
          </a:p>
          <a:p>
            <a:r>
              <a:rPr lang="bg-BG" dirty="0" smtClean="0"/>
              <a:t>Коректно взаимоотношение с учителския колектив</a:t>
            </a:r>
          </a:p>
          <a:p>
            <a:r>
              <a:rPr lang="bg-BG" dirty="0" smtClean="0"/>
              <a:t>Добри контакти с ученици и родители</a:t>
            </a:r>
          </a:p>
          <a:p>
            <a:r>
              <a:rPr lang="bg-BG" dirty="0" smtClean="0"/>
              <a:t>Уважение и стимулиране на уникалността и индивидуалността на всеки ученик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75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43608" y="601552"/>
            <a:ext cx="67687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SzPct val="100000"/>
              <a:buBlip>
                <a:blip r:embed="rId2"/>
              </a:buBlip>
            </a:pPr>
            <a:r>
              <a:rPr lang="bg-BG" sz="3200" dirty="0"/>
              <a:t>Компютърни </a:t>
            </a:r>
            <a:r>
              <a:rPr lang="bg-BG" sz="3200" dirty="0" smtClean="0"/>
              <a:t>умения и </a:t>
            </a:r>
            <a:r>
              <a:rPr lang="bg-BG" sz="3200" dirty="0"/>
              <a:t>компетентности: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916832"/>
            <a:ext cx="2890210" cy="4123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g-B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1916832"/>
            <a:ext cx="7539196" cy="4365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bg-BG" sz="2400" i="1" dirty="0">
                <a:solidFill>
                  <a:srgbClr val="0070C0"/>
                </a:solidFill>
              </a:rPr>
              <a:t>Съвременни 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bg-BG" sz="2400" i="1" dirty="0" smtClean="0">
                <a:solidFill>
                  <a:srgbClr val="0070C0"/>
                </a:solidFill>
              </a:rPr>
              <a:t>професионални </a:t>
            </a:r>
            <a:r>
              <a:rPr lang="bg-BG" sz="2400" i="1" dirty="0">
                <a:solidFill>
                  <a:srgbClr val="0070C0"/>
                </a:solidFill>
              </a:rPr>
              <a:t>умения, 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sz="2400" i="1" dirty="0" smtClean="0">
                <a:solidFill>
                  <a:srgbClr val="0070C0"/>
                </a:solidFill>
              </a:rPr>
              <a:t>свързани </a:t>
            </a:r>
            <a:r>
              <a:rPr lang="bg-BG" sz="2400" i="1" dirty="0">
                <a:solidFill>
                  <a:srgbClr val="0070C0"/>
                </a:solidFill>
              </a:rPr>
              <a:t>с модерните технологии и </a:t>
            </a:r>
            <a:r>
              <a:rPr lang="bg-BG" sz="2400" i="1" dirty="0" smtClean="0">
                <a:solidFill>
                  <a:srgbClr val="0070C0"/>
                </a:solidFill>
              </a:rPr>
              <a:t>практики</a:t>
            </a:r>
            <a:r>
              <a:rPr lang="en-US" sz="2400" i="1" dirty="0" smtClean="0">
                <a:solidFill>
                  <a:srgbClr val="0070C0"/>
                </a:solidFill>
              </a:rPr>
              <a:t>:</a:t>
            </a:r>
            <a:endParaRPr lang="bg-BG" sz="2400" dirty="0">
              <a:solidFill>
                <a:srgbClr val="0070C0"/>
              </a:solidFill>
            </a:endParaRPr>
          </a:p>
          <a:p>
            <a:r>
              <a:rPr lang="bg-BG" sz="2400" i="1" dirty="0">
                <a:solidFill>
                  <a:srgbClr val="0070C0"/>
                </a:solidFill>
              </a:rPr>
              <a:t> </a:t>
            </a:r>
            <a:r>
              <a:rPr lang="en-US" sz="2400" i="1" dirty="0">
                <a:solidFill>
                  <a:srgbClr val="0070C0"/>
                </a:solidFill>
              </a:rPr>
              <a:t>OC </a:t>
            </a:r>
            <a:r>
              <a:rPr lang="en-US" sz="2400" i="1" dirty="0" smtClean="0">
                <a:solidFill>
                  <a:srgbClr val="0070C0"/>
                </a:solidFill>
              </a:rPr>
              <a:t>Windows</a:t>
            </a:r>
            <a:r>
              <a:rPr lang="bg-BG" sz="2400" i="1" dirty="0" smtClean="0">
                <a:solidFill>
                  <a:srgbClr val="0070C0"/>
                </a:solidFill>
              </a:rPr>
              <a:t> (различни версии);</a:t>
            </a:r>
            <a:r>
              <a:rPr lang="bg-BG" sz="2400" i="1" dirty="0">
                <a:solidFill>
                  <a:srgbClr val="0070C0"/>
                </a:solidFill>
              </a:rPr>
              <a:t> </a:t>
            </a:r>
            <a:endParaRPr lang="bg-BG" sz="2400" dirty="0">
              <a:solidFill>
                <a:srgbClr val="0070C0"/>
              </a:solidFill>
            </a:endParaRPr>
          </a:p>
          <a:p>
            <a:r>
              <a:rPr lang="bg-BG" sz="2400" i="1" dirty="0" smtClean="0">
                <a:solidFill>
                  <a:srgbClr val="0070C0"/>
                </a:solidFill>
              </a:rPr>
              <a:t>MS Office (различни версии);</a:t>
            </a:r>
            <a:endParaRPr lang="bg-BG" sz="2400" dirty="0">
              <a:solidFill>
                <a:srgbClr val="0070C0"/>
              </a:solidFill>
            </a:endParaRPr>
          </a:p>
          <a:p>
            <a:r>
              <a:rPr lang="bg-BG" sz="2400" i="1" dirty="0" smtClean="0">
                <a:solidFill>
                  <a:srgbClr val="0070C0"/>
                </a:solidFill>
              </a:rPr>
              <a:t>Друг приложен </a:t>
            </a:r>
            <a:r>
              <a:rPr lang="bg-BG" sz="2400" i="1" dirty="0">
                <a:solidFill>
                  <a:srgbClr val="0070C0"/>
                </a:solidFill>
              </a:rPr>
              <a:t>софтуер:  Adobe Photoshop, </a:t>
            </a:r>
            <a:r>
              <a:rPr lang="bg-BG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GIMP3, </a:t>
            </a:r>
            <a:r>
              <a:rPr lang="en-US" sz="2400" i="1" dirty="0" err="1" smtClean="0">
                <a:solidFill>
                  <a:srgbClr val="0070C0"/>
                </a:solidFill>
              </a:rPr>
              <a:t>GeoNext</a:t>
            </a:r>
            <a:r>
              <a:rPr lang="bg-BG" sz="2400" i="1" dirty="0">
                <a:solidFill>
                  <a:srgbClr val="0070C0"/>
                </a:solidFill>
              </a:rPr>
              <a:t>, </a:t>
            </a:r>
            <a:r>
              <a:rPr lang="en-US" sz="2400" i="1" dirty="0" err="1">
                <a:solidFill>
                  <a:srgbClr val="0070C0"/>
                </a:solidFill>
              </a:rPr>
              <a:t>Dia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i="1" dirty="0" smtClean="0">
                <a:solidFill>
                  <a:srgbClr val="0070C0"/>
                </a:solidFill>
              </a:rPr>
              <a:t>Corel Draw (</a:t>
            </a:r>
            <a:r>
              <a:rPr lang="bg-BG" sz="2400" i="1" dirty="0" smtClean="0">
                <a:solidFill>
                  <a:srgbClr val="0070C0"/>
                </a:solidFill>
              </a:rPr>
              <a:t>версии), </a:t>
            </a:r>
            <a:r>
              <a:rPr lang="en-US" sz="2400" i="1" dirty="0" err="1" smtClean="0">
                <a:solidFill>
                  <a:srgbClr val="0070C0"/>
                </a:solidFill>
              </a:rPr>
              <a:t>NitroPro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Espring</a:t>
            </a:r>
            <a:r>
              <a:rPr lang="en-US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</a:rPr>
              <a:t>програми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за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звук</a:t>
            </a:r>
            <a:r>
              <a:rPr lang="en-US" sz="2400" i="1" dirty="0">
                <a:solidFill>
                  <a:srgbClr val="0070C0"/>
                </a:solidFill>
              </a:rPr>
              <a:t> и </a:t>
            </a:r>
            <a:r>
              <a:rPr lang="en-US" sz="2400" i="1" dirty="0" err="1">
                <a:solidFill>
                  <a:srgbClr val="0070C0"/>
                </a:solidFill>
              </a:rPr>
              <a:t>видео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обработка</a:t>
            </a:r>
            <a:r>
              <a:rPr lang="en-US" sz="2400" i="1" dirty="0">
                <a:solidFill>
                  <a:srgbClr val="0070C0"/>
                </a:solidFill>
              </a:rPr>
              <a:t> </a:t>
            </a:r>
            <a:r>
              <a:rPr lang="bg-BG" sz="2400" i="1" dirty="0">
                <a:solidFill>
                  <a:srgbClr val="0070C0"/>
                </a:solidFill>
              </a:rPr>
              <a:t>и др.</a:t>
            </a:r>
            <a:r>
              <a:rPr lang="bg-BG" sz="2400" dirty="0">
                <a:solidFill>
                  <a:srgbClr val="0070C0"/>
                </a:solidFill>
              </a:rPr>
              <a:t> </a:t>
            </a:r>
            <a:endParaRPr lang="bg-BG" sz="2400" dirty="0" smtClean="0">
              <a:solidFill>
                <a:srgbClr val="0070C0"/>
              </a:solidFill>
            </a:endParaRPr>
          </a:p>
          <a:p>
            <a:r>
              <a:rPr lang="bg-BG" sz="2400" dirty="0" smtClean="0">
                <a:solidFill>
                  <a:srgbClr val="0070C0"/>
                </a:solidFill>
              </a:rPr>
              <a:t>Езици за програмиране: </a:t>
            </a:r>
            <a:r>
              <a:rPr lang="en-US" sz="2400" dirty="0" smtClean="0">
                <a:solidFill>
                  <a:srgbClr val="0070C0"/>
                </a:solidFill>
              </a:rPr>
              <a:t>Logo. Pascal, C++</a:t>
            </a:r>
            <a:r>
              <a:rPr lang="bg-BG" sz="2400" dirty="0" smtClean="0">
                <a:solidFill>
                  <a:srgbClr val="0070C0"/>
                </a:solidFill>
              </a:rPr>
              <a:t>;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bg-BG" sz="2400" dirty="0" smtClean="0">
                <a:solidFill>
                  <a:srgbClr val="0070C0"/>
                </a:solidFill>
              </a:rPr>
              <a:t>Служебен софтуер: </a:t>
            </a:r>
            <a:r>
              <a:rPr lang="en-US" sz="2400" i="1" dirty="0" err="1">
                <a:solidFill>
                  <a:srgbClr val="0070C0"/>
                </a:solidFill>
              </a:rPr>
              <a:t>AdminPro</a:t>
            </a:r>
            <a:r>
              <a:rPr lang="bg-BG" sz="2400" i="1" dirty="0">
                <a:solidFill>
                  <a:srgbClr val="0070C0"/>
                </a:solidFill>
              </a:rPr>
              <a:t>,  </a:t>
            </a:r>
            <a:r>
              <a:rPr lang="en-US" sz="2400" i="1" dirty="0" err="1" smtClean="0">
                <a:solidFill>
                  <a:srgbClr val="0070C0"/>
                </a:solidFill>
              </a:rPr>
              <a:t>AdminRD</a:t>
            </a:r>
            <a:r>
              <a:rPr lang="bg-BG" sz="2400" i="1" dirty="0" smtClean="0">
                <a:solidFill>
                  <a:srgbClr val="0070C0"/>
                </a:solidFill>
              </a:rPr>
              <a:t>, </a:t>
            </a:r>
            <a:r>
              <a:rPr lang="en-US" sz="2400" i="1" dirty="0" smtClean="0">
                <a:solidFill>
                  <a:srgbClr val="0070C0"/>
                </a:solidFill>
              </a:rPr>
              <a:t>DZI</a:t>
            </a:r>
            <a:r>
              <a:rPr lang="bg-BG" sz="2400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bg-BG" sz="2400" i="1" dirty="0" smtClean="0">
                <a:solidFill>
                  <a:srgbClr val="0070C0"/>
                </a:solidFill>
              </a:rPr>
              <a:t>Платформи на МОН, АОП, НАП</a:t>
            </a:r>
            <a:endParaRPr lang="bg-BG" sz="2400" dirty="0">
              <a:solidFill>
                <a:srgbClr val="0070C0"/>
              </a:solidFill>
            </a:endParaRPr>
          </a:p>
          <a:p>
            <a:endParaRPr lang="bg-BG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15"/>
            <a:ext cx="9144000" cy="132343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000" b="1" u="sng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</a:t>
            </a:r>
            <a:r>
              <a:rPr lang="bg-BG" sz="4000" b="1" u="sng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b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Философия 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преподаването</a:t>
            </a:r>
            <a:endParaRPr lang="bg-BG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562" y="2060848"/>
            <a:ext cx="8748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400" dirty="0"/>
              <a:t>„Ученикът не е съд, </a:t>
            </a:r>
            <a:r>
              <a:rPr lang="bg-BG" sz="2400" dirty="0" smtClean="0"/>
              <a:t>който </a:t>
            </a:r>
            <a:r>
              <a:rPr lang="bg-BG" sz="2400" dirty="0"/>
              <a:t>трябва да бъде запълнен</a:t>
            </a:r>
            <a:r>
              <a:rPr lang="bg-BG" sz="2400" dirty="0" smtClean="0"/>
              <a:t>,  </a:t>
            </a:r>
          </a:p>
          <a:p>
            <a:pPr algn="ctr"/>
            <a:r>
              <a:rPr lang="bg-BG" sz="2400" dirty="0" smtClean="0"/>
              <a:t>а </a:t>
            </a:r>
            <a:r>
              <a:rPr lang="bg-BG" sz="2400" dirty="0"/>
              <a:t>факел, </a:t>
            </a:r>
            <a:r>
              <a:rPr lang="bg-BG" sz="2400" dirty="0" smtClean="0"/>
              <a:t>който </a:t>
            </a:r>
            <a:r>
              <a:rPr lang="bg-BG" sz="2400" dirty="0"/>
              <a:t>трябва да </a:t>
            </a:r>
            <a:r>
              <a:rPr lang="bg-BG" sz="2400" dirty="0" smtClean="0"/>
              <a:t>бъде запален</a:t>
            </a:r>
            <a:r>
              <a:rPr lang="bg-BG" sz="2400" dirty="0"/>
              <a:t>.” </a:t>
            </a:r>
            <a:r>
              <a:rPr lang="bg-BG" sz="2400" dirty="0" smtClean="0"/>
              <a:t> </a:t>
            </a:r>
          </a:p>
          <a:p>
            <a:pPr algn="ctr"/>
            <a:r>
              <a:rPr lang="bg-BG" sz="2400" dirty="0" smtClean="0"/>
              <a:t>Плутарх</a:t>
            </a:r>
            <a:endParaRPr lang="bg-B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356992"/>
            <a:ext cx="5544616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000" dirty="0" smtClean="0"/>
              <a:t>Посредственият учител казва.</a:t>
            </a:r>
          </a:p>
          <a:p>
            <a:pPr algn="ctr"/>
            <a:r>
              <a:rPr lang="bg-BG" sz="2000" dirty="0" smtClean="0"/>
              <a:t>Добрият учител обяснява.</a:t>
            </a:r>
          </a:p>
          <a:p>
            <a:pPr algn="ctr"/>
            <a:r>
              <a:rPr lang="bg-BG" sz="2000" dirty="0" smtClean="0"/>
              <a:t>Изключителният учител демонстрира.</a:t>
            </a:r>
          </a:p>
          <a:p>
            <a:pPr algn="ctr"/>
            <a:r>
              <a:rPr lang="bg-BG" sz="2000" dirty="0" smtClean="0"/>
              <a:t>Великият учител вдъхновява.</a:t>
            </a:r>
          </a:p>
          <a:p>
            <a:pPr algn="ctr"/>
            <a:r>
              <a:rPr lang="bg-BG" sz="2000" dirty="0" smtClean="0"/>
              <a:t>Уилям Артър Уард</a:t>
            </a:r>
            <a:endParaRPr lang="bg-BG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69" y="5147187"/>
            <a:ext cx="4210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908720"/>
            <a:ext cx="90364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bg-BG" sz="1400" dirty="0">
                <a:solidFill>
                  <a:srgbClr val="0070C0"/>
                </a:solidFill>
              </a:rPr>
              <a:t>Образованието е процес, продължаващ цял живот.</a:t>
            </a:r>
          </a:p>
          <a:p>
            <a:pPr indent="354013"/>
            <a:r>
              <a:rPr lang="bg-BG" sz="1400" i="1" dirty="0" smtClean="0">
                <a:solidFill>
                  <a:srgbClr val="0070C0"/>
                </a:solidFill>
              </a:rPr>
              <a:t>А преподаването </a:t>
            </a:r>
            <a:r>
              <a:rPr lang="bg-BG" sz="1400" i="1" dirty="0">
                <a:solidFill>
                  <a:srgbClr val="0070C0"/>
                </a:solidFill>
              </a:rPr>
              <a:t>е призвание, мисия, голяма отговорност</a:t>
            </a:r>
            <a:r>
              <a:rPr lang="bg-BG" sz="1400" i="1" dirty="0" smtClean="0">
                <a:solidFill>
                  <a:srgbClr val="0070C0"/>
                </a:solidFill>
              </a:rPr>
              <a:t>. То е един непрекъснато развиващ се процес, център на който е ученикът. Ученикът с неговите индивидуалност, емоционалност, интелигентност. </a:t>
            </a:r>
            <a:r>
              <a:rPr lang="bg-BG" sz="1400" dirty="0">
                <a:solidFill>
                  <a:srgbClr val="0070C0"/>
                </a:solidFill>
              </a:rPr>
              <a:t>Всеки ученик има силни страни и целта на образованието е да ги </a:t>
            </a:r>
            <a:r>
              <a:rPr lang="bg-BG" sz="1400" dirty="0" smtClean="0">
                <a:solidFill>
                  <a:srgbClr val="0070C0"/>
                </a:solidFill>
              </a:rPr>
              <a:t>идентифицира </a:t>
            </a:r>
            <a:r>
              <a:rPr lang="bg-BG" sz="1400" dirty="0">
                <a:solidFill>
                  <a:srgbClr val="0070C0"/>
                </a:solidFill>
              </a:rPr>
              <a:t>и надгражда.</a:t>
            </a:r>
          </a:p>
          <a:p>
            <a:pPr indent="354013" algn="ctr"/>
            <a:r>
              <a:rPr lang="bg-BG" sz="1600" b="1" i="1" dirty="0" smtClean="0">
                <a:solidFill>
                  <a:srgbClr val="0070C0"/>
                </a:solidFill>
              </a:rPr>
              <a:t>Моята философия за преподаването изисква: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Качествено и образно, на достъпен и разбираем език преподаване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Постоянно усъвършенстване на знанията и опита на учителя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 Умение  на учителя да приема съвети и да търпи критика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Прилагане на модерни методи и средства за преподаване.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Човечност в отношенията Учител-Ученик – това е условие за поява на благоприятни познавателни ситуации, откривателско учене, разгръщане на позитивността, капацитета  и  креативността на ученика.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>
                <a:solidFill>
                  <a:srgbClr val="0070C0"/>
                </a:solidFill>
              </a:rPr>
              <a:t>Създаване на подходяща атмосфера, психичен комфорт, при които ученикът желае да учи и се чувства приятно.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Уважаване  и оценяване на труда и постиженията на учениците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Фокусиране върху индивидуалните потребности и активно включване на учениците в учебния процес.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Разпознаване  и уважаване на индивидуалните различия. Поощрения при положителна посока.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Развитие на  умения за размисъл, логическо, аналитично и синтетично мислене у ученика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Откриване на таланта и способностите на ученика и тяхното развитие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>
                <a:solidFill>
                  <a:srgbClr val="0070C0"/>
                </a:solidFill>
              </a:rPr>
              <a:t>Свободно изявяване на творческата енергия и личностна изява 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Взискателност към знанията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Положително оценяване на свободата на мислене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i="1" dirty="0" smtClean="0">
                <a:solidFill>
                  <a:srgbClr val="0070C0"/>
                </a:solidFill>
              </a:rPr>
              <a:t>Поощряване на идеите, инициативността, оригиналността и самостоятелността в разсъжденията и творчеството.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dirty="0">
                <a:solidFill>
                  <a:srgbClr val="0070C0"/>
                </a:solidFill>
              </a:rPr>
              <a:t>Постигане на положителни промени в личността на учениците и овладяване на трайни знания, умения и навици.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dirty="0" smtClean="0">
                <a:solidFill>
                  <a:srgbClr val="0070C0"/>
                </a:solidFill>
              </a:rPr>
              <a:t>Учителят да </a:t>
            </a:r>
            <a:r>
              <a:rPr lang="bg-BG" sz="1400" dirty="0">
                <a:solidFill>
                  <a:srgbClr val="0070C0"/>
                </a:solidFill>
              </a:rPr>
              <a:t>отстъпи от познатата водеща активна позиция към тази на по-пасивния и подпомагащ консултант, чиято цел е да направлява обучаемия сам да достигне до желаните резултати на дадения етап</a:t>
            </a:r>
            <a:r>
              <a:rPr lang="bg-BG" sz="14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SzPct val="60000"/>
              <a:buFont typeface="Wingdings 2" panose="05020102010507070707" pitchFamily="18" charset="2"/>
              <a:buChar char=""/>
            </a:pPr>
            <a:r>
              <a:rPr lang="bg-BG" sz="1400" dirty="0" smtClean="0">
                <a:solidFill>
                  <a:srgbClr val="0070C0"/>
                </a:solidFill>
              </a:rPr>
              <a:t>Създаване на благоприятни условия за работа в екип - </a:t>
            </a:r>
            <a:r>
              <a:rPr lang="bg-BG" sz="1400" dirty="0">
                <a:solidFill>
                  <a:srgbClr val="0070C0"/>
                </a:solidFill>
              </a:rPr>
              <a:t>в</a:t>
            </a:r>
            <a:r>
              <a:rPr lang="bg-BG" sz="1400" dirty="0" smtClean="0">
                <a:solidFill>
                  <a:srgbClr val="0070C0"/>
                </a:solidFill>
              </a:rPr>
              <a:t>ъзлагане </a:t>
            </a:r>
            <a:r>
              <a:rPr lang="bg-BG" sz="1400" dirty="0">
                <a:solidFill>
                  <a:srgbClr val="0070C0"/>
                </a:solidFill>
              </a:rPr>
              <a:t>на индивидуални и групови задачи, като с приноса на всеки ученик, но и с общи усилия, решават определени познавателни задачи и правят проекти за практическо решаване.</a:t>
            </a:r>
          </a:p>
          <a:p>
            <a:pPr marL="285750" indent="-285750">
              <a:buFontTx/>
              <a:buChar char="-"/>
            </a:pPr>
            <a:endParaRPr lang="bg-BG" sz="14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bg-BG" sz="1400" i="1" dirty="0" smtClean="0">
              <a:solidFill>
                <a:srgbClr val="0070C0"/>
              </a:solidFill>
            </a:endParaRPr>
          </a:p>
          <a:p>
            <a:endParaRPr lang="bg-BG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5979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n/>
                <a:solidFill>
                  <a:schemeClr val="accent3"/>
                </a:solidFill>
              </a:rPr>
              <a:t>Моето кредо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757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43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000" b="1" u="sng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3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Отговорности 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учителя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222" y="1772816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1. През учебната 2016/ 2017 г. преподавам Информатика  на 10</a:t>
            </a:r>
            <a:r>
              <a:rPr lang="bg-BG" sz="2200" baseline="30000" dirty="0" smtClean="0">
                <a:solidFill>
                  <a:schemeClr val="accent3">
                    <a:lumMod val="75000"/>
                  </a:schemeClr>
                </a:solidFill>
              </a:rPr>
              <a:t>те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 класове и Информационни технологии на 8</a:t>
            </a:r>
            <a:r>
              <a:rPr lang="bg-BG" sz="2200" baseline="30000" dirty="0" smtClean="0">
                <a:solidFill>
                  <a:schemeClr val="accent3">
                    <a:lumMod val="75000"/>
                  </a:schemeClr>
                </a:solidFill>
              </a:rPr>
              <a:t>-ми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, 9-</a:t>
            </a:r>
            <a:r>
              <a:rPr lang="bg-BG" sz="2200" baseline="30000" dirty="0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 и 10</a:t>
            </a:r>
            <a:r>
              <a:rPr lang="bg-BG" sz="2200" baseline="30000" dirty="0" smtClean="0">
                <a:solidFill>
                  <a:schemeClr val="accent3">
                    <a:lumMod val="75000"/>
                  </a:schemeClr>
                </a:solidFill>
              </a:rPr>
              <a:t>-ти 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класове.</a:t>
            </a:r>
          </a:p>
          <a:p>
            <a:pPr indent="354013"/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2. Работя </a:t>
            </a:r>
            <a:r>
              <a:rPr lang="bg-BG" sz="2200" dirty="0">
                <a:solidFill>
                  <a:schemeClr val="accent3">
                    <a:lumMod val="75000"/>
                  </a:schemeClr>
                </a:solidFill>
              </a:rPr>
              <a:t>по тематични планове, които изготвям в началото на всяка учебна година въз основа на Учебни 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програми, </a:t>
            </a:r>
            <a:r>
              <a:rPr lang="bg-BG" sz="2200" dirty="0">
                <a:solidFill>
                  <a:schemeClr val="accent3">
                    <a:lumMod val="75000"/>
                  </a:schemeClr>
                </a:solidFill>
              </a:rPr>
              <a:t>разработени и одобрени от сайта на МОН, съобразени с ДОИ за усвояване на необходимите компетенции - знания, умения</a:t>
            </a:r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indent="354013"/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3. Редовно провеждам консултации с ученици, имащи проблеми по отношение на материала.</a:t>
            </a:r>
          </a:p>
          <a:p>
            <a:pPr indent="354013"/>
            <a:r>
              <a:rPr lang="bg-BG" sz="2200" dirty="0" smtClean="0">
                <a:solidFill>
                  <a:schemeClr val="accent3">
                    <a:lumMod val="75000"/>
                  </a:schemeClr>
                </a:solidFill>
              </a:rPr>
              <a:t>4. Подготвям за изпити учениците, които са учили в чужбина 1 година.</a:t>
            </a:r>
            <a:endParaRPr lang="bg-BG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40768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bg-BG" sz="2200" i="1" dirty="0" smtClean="0">
                <a:solidFill>
                  <a:schemeClr val="accent3">
                    <a:lumMod val="75000"/>
                  </a:schemeClr>
                </a:solidFill>
              </a:rPr>
              <a:t>За мен център на учебновъзпитателния </a:t>
            </a:r>
            <a:r>
              <a:rPr lang="bg-BG" sz="2200" i="1" dirty="0">
                <a:solidFill>
                  <a:schemeClr val="accent3">
                    <a:lumMod val="75000"/>
                  </a:schemeClr>
                </a:solidFill>
              </a:rPr>
              <a:t>процес </a:t>
            </a:r>
            <a:r>
              <a:rPr lang="bg-BG" sz="2200" i="1" dirty="0" smtClean="0">
                <a:solidFill>
                  <a:schemeClr val="accent3">
                    <a:lumMod val="75000"/>
                  </a:schemeClr>
                </a:solidFill>
              </a:rPr>
              <a:t>е ученикът. Със своята емоционална, познавателна и </a:t>
            </a:r>
            <a:r>
              <a:rPr lang="bg-BG" sz="2200" i="1" dirty="0">
                <a:solidFill>
                  <a:schemeClr val="accent3">
                    <a:lumMod val="75000"/>
                  </a:schemeClr>
                </a:solidFill>
              </a:rPr>
              <a:t>творческа </a:t>
            </a:r>
            <a:r>
              <a:rPr lang="bg-BG" sz="2200" i="1" dirty="0" smtClean="0">
                <a:solidFill>
                  <a:schemeClr val="accent3">
                    <a:lumMod val="75000"/>
                  </a:schemeClr>
                </a:solidFill>
              </a:rPr>
              <a:t>натура той трябва да умее  да </a:t>
            </a:r>
            <a:r>
              <a:rPr lang="bg-BG" sz="2200" i="1" dirty="0">
                <a:solidFill>
                  <a:schemeClr val="accent3">
                    <a:lumMod val="75000"/>
                  </a:schemeClr>
                </a:solidFill>
              </a:rPr>
              <a:t>решава проблеми, да твори, да бъде самоуверен, да се учи от грешките си. </a:t>
            </a:r>
            <a:endParaRPr lang="bg-BG" sz="2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354013" algn="just"/>
            <a:endParaRPr lang="bg-BG" sz="2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354013" algn="just"/>
            <a:r>
              <a:rPr lang="bg-BG" sz="2200" i="1" dirty="0" smtClean="0">
                <a:solidFill>
                  <a:schemeClr val="accent3">
                    <a:lumMod val="75000"/>
                  </a:schemeClr>
                </a:solidFill>
              </a:rPr>
              <a:t>Светът се развива  с голяма бързина, появяват се непрекъснато нови и нови технологии. Ето защо се старая да съм в крак с времето и да имам съвременен подход и методи на преподаване и комуникация. </a:t>
            </a:r>
          </a:p>
          <a:p>
            <a:pPr indent="354013" algn="just"/>
            <a:endParaRPr lang="bg-BG" sz="22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indent="354013" algn="just"/>
            <a:r>
              <a:rPr lang="bg-BG" sz="2200" i="1" dirty="0" smtClean="0">
                <a:solidFill>
                  <a:schemeClr val="accent3">
                    <a:lumMod val="75000"/>
                  </a:schemeClr>
                </a:solidFill>
              </a:rPr>
              <a:t>Моята образователна стратегия за повишаване мотивацията на учениците, стимулиране на личностното им развитие, затвърждаване на разбирането за ученето като съзнателна и целенасочена дейност, изискваща организираност, самодисциплина, самостоятелност, отговорност и същевременно с това  получаване на безусловни дигитални компетентности  се базира на правилно планиране и подбор на подходящи нови модерни  интерактивни методи и материали.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43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000" b="1" u="sng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4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 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преподаване/ стратегия</a:t>
            </a:r>
          </a:p>
        </p:txBody>
      </p:sp>
    </p:spTree>
    <p:extLst>
      <p:ext uri="{BB962C8B-B14F-4D97-AF65-F5344CB8AC3E}">
        <p14:creationId xmlns:p14="http://schemas.microsoft.com/office/powerpoint/2010/main" val="23301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1471" y="764704"/>
            <a:ext cx="76328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u="sng" spc="400" dirty="0" smtClean="0">
                <a:solidFill>
                  <a:schemeClr val="accent3">
                    <a:lumMod val="75000"/>
                  </a:schemeClr>
                </a:solidFill>
              </a:rPr>
              <a:t>Методи на преподаване:</a:t>
            </a:r>
          </a:p>
          <a:p>
            <a:pPr algn="ctr"/>
            <a:endParaRPr lang="bg-BG" sz="2800" b="1" i="1" u="sng" spc="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Образователно-технологични модели: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е-обучение</a:t>
            </a: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bg-BG" sz="28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уеб-уроци</a:t>
            </a: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bg-BG" sz="28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собствен </a:t>
            </a: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сайт за обучение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обствени </a:t>
            </a: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презентации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Видеоклипове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Филми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Компютърни </a:t>
            </a: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модели на реални обекти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Електронни учебници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Използване на различни източници от Интернет  </a:t>
            </a:r>
          </a:p>
        </p:txBody>
      </p:sp>
    </p:spTree>
    <p:extLst>
      <p:ext uri="{BB962C8B-B14F-4D97-AF65-F5344CB8AC3E}">
        <p14:creationId xmlns:p14="http://schemas.microsoft.com/office/powerpoint/2010/main" val="10063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bg-BG" sz="4000" spc="400" dirty="0"/>
              <a:t>Рубрика 5</a:t>
            </a:r>
            <a:r>
              <a:rPr lang="bg-BG" sz="4000" u="none" spc="400" dirty="0"/>
              <a:t>: </a:t>
            </a:r>
            <a:endParaRPr lang="bg-BG" sz="4000" u="none" spc="400" dirty="0" smtClean="0"/>
          </a:p>
          <a:p>
            <a:r>
              <a:rPr lang="bg-BG" sz="4000" u="none" spc="400" dirty="0" smtClean="0"/>
              <a:t>Обратна </a:t>
            </a:r>
            <a:r>
              <a:rPr lang="bg-BG" sz="4000" u="none" spc="400" dirty="0"/>
              <a:t>връзка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98884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i="1" u="sng" spc="400" dirty="0">
                <a:solidFill>
                  <a:schemeClr val="accent3">
                    <a:lumMod val="75000"/>
                  </a:schemeClr>
                </a:solidFill>
              </a:rPr>
              <a:t>Методи за обратна връзка</a:t>
            </a:r>
            <a:r>
              <a:rPr lang="bg-BG" sz="2800" b="1" i="1" u="sng" spc="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endParaRPr lang="bg-BG" sz="2800" b="1" i="1" u="sng" spc="4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Електронни тестове (във форма на ел. формуляр, презентация или уеб-базирани) с ясно определени критерии  и скала за оценяване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Самостоятелно проектиране и изпълнение на проект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Презентации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Личен сайт</a:t>
            </a:r>
            <a:endParaRPr lang="bg-BG" sz="28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i="1" dirty="0" smtClean="0">
                <a:solidFill>
                  <a:schemeClr val="accent3">
                    <a:lumMod val="75000"/>
                  </a:schemeClr>
                </a:solidFill>
              </a:rPr>
              <a:t>Проектиране </a:t>
            </a:r>
            <a:r>
              <a:rPr lang="bg-BG" sz="2800" i="1" dirty="0">
                <a:solidFill>
                  <a:schemeClr val="accent3">
                    <a:lumMod val="75000"/>
                  </a:schemeClr>
                </a:solidFill>
              </a:rPr>
              <a:t>и изпълнение на проект в екип</a:t>
            </a:r>
          </a:p>
        </p:txBody>
      </p:sp>
    </p:spTree>
    <p:extLst>
      <p:ext uri="{BB962C8B-B14F-4D97-AF65-F5344CB8AC3E}">
        <p14:creationId xmlns:p14="http://schemas.microsoft.com/office/powerpoint/2010/main" val="281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91"/>
            <a:ext cx="9144000" cy="6108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b="1" cap="all" spc="40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Съдържание:</a:t>
            </a:r>
            <a:endParaRPr lang="bg-BG" b="1" cap="all" spc="40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" y="620688"/>
            <a:ext cx="9144000" cy="6237312"/>
          </a:xfrm>
        </p:spPr>
        <p:txBody>
          <a:bodyPr>
            <a:noAutofit/>
          </a:bodyPr>
          <a:lstStyle/>
          <a:p>
            <a:pPr lvl="4">
              <a:buFont typeface="Wingdings" panose="05000000000000000000" pitchFamily="2" charset="2"/>
              <a:buChar char="v"/>
            </a:pPr>
            <a:r>
              <a:rPr lang="bg-BG" sz="1600" b="1" i="1" dirty="0">
                <a:solidFill>
                  <a:srgbClr val="0070C0"/>
                </a:solidFill>
              </a:rPr>
              <a:t>Анонс на моето учителско портфолио</a:t>
            </a:r>
            <a:endParaRPr lang="bg-BG" sz="1600" b="1" dirty="0" smtClean="0">
              <a:solidFill>
                <a:srgbClr val="0070C0"/>
              </a:solidFill>
            </a:endParaRPr>
          </a:p>
          <a:p>
            <a:pPr lvl="4">
              <a:buFont typeface="Wingdings" panose="05000000000000000000" pitchFamily="2" charset="2"/>
              <a:buChar char="v"/>
            </a:pPr>
            <a:r>
              <a:rPr lang="bg-BG" sz="1600" b="1" u="sng" dirty="0" smtClean="0">
                <a:solidFill>
                  <a:srgbClr val="0070C0"/>
                </a:solidFill>
                <a:hlinkClick r:id="rId2" action="ppaction://hlinksldjump"/>
              </a:rPr>
              <a:t>Рубрика 1</a:t>
            </a:r>
            <a:r>
              <a:rPr lang="bg-BG" sz="1600" b="1" dirty="0" smtClean="0">
                <a:solidFill>
                  <a:srgbClr val="0070C0"/>
                </a:solidFill>
                <a:hlinkClick r:id="rId2" action="ppaction://hlinksldjump"/>
              </a:rPr>
              <a:t>:</a:t>
            </a:r>
            <a:r>
              <a:rPr lang="bg-BG" sz="1600" b="1" dirty="0" smtClean="0">
                <a:solidFill>
                  <a:srgbClr val="0070C0"/>
                </a:solidFill>
              </a:rPr>
              <a:t> За мен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Лична информация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Образование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Квалификации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Чужди езици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Професионален опит и  кариерно развитие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Обучения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Лични  и социални умения и компетентности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70C0"/>
                </a:solidFill>
              </a:rPr>
              <a:t>Дигитални умения и компетентности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3" action="ppaction://hlinksldjump"/>
              </a:rPr>
              <a:t>Рубрика </a:t>
            </a:r>
            <a:r>
              <a:rPr lang="bg-BG" sz="1600" b="1" u="sng" dirty="0" smtClean="0">
                <a:solidFill>
                  <a:srgbClr val="0070C0"/>
                </a:solidFill>
                <a:hlinkClick r:id="rId3" action="ppaction://hlinksldjump"/>
              </a:rPr>
              <a:t> 2:</a:t>
            </a:r>
            <a:r>
              <a:rPr lang="bg-BG" sz="1600" b="1" dirty="0" smtClean="0">
                <a:solidFill>
                  <a:srgbClr val="0070C0"/>
                </a:solidFill>
                <a:hlinkClick r:id="rId3" action="ppaction://hlinksldjump"/>
              </a:rPr>
              <a:t> </a:t>
            </a:r>
            <a:r>
              <a:rPr lang="bg-BG" sz="1600" b="1" dirty="0" smtClean="0">
                <a:solidFill>
                  <a:srgbClr val="0070C0"/>
                </a:solidFill>
              </a:rPr>
              <a:t>Философия на преподаване (кредо)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4" action="ppaction://hlinksldjump"/>
              </a:rPr>
              <a:t>Рубрика  </a:t>
            </a:r>
            <a:r>
              <a:rPr lang="bg-BG" sz="1600" b="1" u="sng" dirty="0" smtClean="0">
                <a:solidFill>
                  <a:srgbClr val="0070C0"/>
                </a:solidFill>
                <a:hlinkClick r:id="rId4" action="ppaction://hlinksldjump"/>
              </a:rPr>
              <a:t>3: </a:t>
            </a:r>
            <a:r>
              <a:rPr lang="bg-BG" sz="1600" b="1" dirty="0" smtClean="0">
                <a:solidFill>
                  <a:srgbClr val="0070C0"/>
                </a:solidFill>
              </a:rPr>
              <a:t>Отговорности на учителя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5" action="ppaction://hlinksldjump"/>
              </a:rPr>
              <a:t>Рубрика  </a:t>
            </a:r>
            <a:r>
              <a:rPr lang="bg-BG" sz="1600" b="1" u="sng" dirty="0" smtClean="0">
                <a:solidFill>
                  <a:srgbClr val="0070C0"/>
                </a:solidFill>
                <a:hlinkClick r:id="rId5" action="ppaction://hlinksldjump"/>
              </a:rPr>
              <a:t>4: </a:t>
            </a:r>
            <a:r>
              <a:rPr lang="bg-BG" sz="1600" b="1" dirty="0" smtClean="0">
                <a:solidFill>
                  <a:srgbClr val="0070C0"/>
                </a:solidFill>
              </a:rPr>
              <a:t>Методи на преподаване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6" action="ppaction://hlinksldjump"/>
              </a:rPr>
              <a:t>Рубрика 5</a:t>
            </a:r>
            <a:r>
              <a:rPr lang="bg-BG" sz="1600" b="1" dirty="0" smtClean="0">
                <a:solidFill>
                  <a:srgbClr val="0070C0"/>
                </a:solidFill>
                <a:hlinkClick r:id="rId6" action="ppaction://hlinksldjump"/>
              </a:rPr>
              <a:t>: </a:t>
            </a:r>
            <a:r>
              <a:rPr lang="bg-BG" sz="1600" b="1" dirty="0" smtClean="0">
                <a:solidFill>
                  <a:srgbClr val="0070C0"/>
                </a:solidFill>
              </a:rPr>
              <a:t>Обратна връзка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7" action="ppaction://hlinksldjump"/>
              </a:rPr>
              <a:t>Рубрика </a:t>
            </a:r>
            <a:r>
              <a:rPr lang="bg-BG" sz="1600" b="1" u="sng" dirty="0" smtClean="0">
                <a:solidFill>
                  <a:srgbClr val="0070C0"/>
                </a:solidFill>
                <a:hlinkClick r:id="rId7" action="ppaction://hlinksldjump"/>
              </a:rPr>
              <a:t>6</a:t>
            </a:r>
            <a:r>
              <a:rPr lang="bg-BG" sz="1600" b="1" dirty="0" smtClean="0">
                <a:solidFill>
                  <a:srgbClr val="0070C0"/>
                </a:solidFill>
                <a:hlinkClick r:id="rId7" action="ppaction://hlinksldjump"/>
              </a:rPr>
              <a:t>:  </a:t>
            </a:r>
            <a:r>
              <a:rPr lang="bg-BG" sz="1600" b="1" dirty="0" smtClean="0">
                <a:solidFill>
                  <a:srgbClr val="0070C0"/>
                </a:solidFill>
              </a:rPr>
              <a:t>Оценка от учениците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 smtClean="0">
                <a:solidFill>
                  <a:srgbClr val="0070C0"/>
                </a:solidFill>
                <a:hlinkClick r:id="rId8" action="ppaction://hlinksldjump"/>
              </a:rPr>
              <a:t>Рубрика 7</a:t>
            </a:r>
            <a:r>
              <a:rPr lang="bg-BG" sz="1600" b="1" dirty="0" smtClean="0">
                <a:solidFill>
                  <a:srgbClr val="0070C0"/>
                </a:solidFill>
                <a:hlinkClick r:id="rId8" action="ppaction://hlinksldjump"/>
              </a:rPr>
              <a:t>:  </a:t>
            </a:r>
            <a:r>
              <a:rPr lang="bg-BG" sz="1600" b="1" dirty="0" smtClean="0">
                <a:solidFill>
                  <a:srgbClr val="0070C0"/>
                </a:solidFill>
              </a:rPr>
              <a:t>Педагогическа дейност през 2016/  2017 г.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9" action="ppaction://hlinksldjump"/>
              </a:rPr>
              <a:t>Рубрика </a:t>
            </a:r>
            <a:r>
              <a:rPr lang="bg-BG" sz="1600" b="1" u="sng" dirty="0" smtClean="0">
                <a:solidFill>
                  <a:srgbClr val="0070C0"/>
                </a:solidFill>
                <a:hlinkClick r:id="rId9" action="ppaction://hlinksldjump"/>
              </a:rPr>
              <a:t>8</a:t>
            </a:r>
            <a:r>
              <a:rPr lang="bg-BG" sz="1600" b="1" dirty="0" smtClean="0">
                <a:solidFill>
                  <a:srgbClr val="0070C0"/>
                </a:solidFill>
                <a:hlinkClick r:id="rId9" action="ppaction://hlinksldjump"/>
              </a:rPr>
              <a:t>: </a:t>
            </a:r>
            <a:r>
              <a:rPr lang="bg-BG" sz="1600" b="1" dirty="0" smtClean="0">
                <a:solidFill>
                  <a:srgbClr val="0070C0"/>
                </a:solidFill>
              </a:rPr>
              <a:t>Друго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  <a:hlinkClick r:id="rId10" action="ppaction://hlinksldjump"/>
              </a:rPr>
              <a:t>Рубрика </a:t>
            </a:r>
            <a:r>
              <a:rPr lang="bg-BG" sz="1600" b="1" u="sng" dirty="0" smtClean="0">
                <a:solidFill>
                  <a:srgbClr val="0070C0"/>
                </a:solidFill>
                <a:hlinkClick r:id="rId10" action="ppaction://hlinksldjump"/>
              </a:rPr>
              <a:t>9: </a:t>
            </a:r>
            <a:r>
              <a:rPr lang="bg-BG" sz="1600" b="1" dirty="0" smtClean="0">
                <a:solidFill>
                  <a:srgbClr val="0070C0"/>
                </a:solidFill>
              </a:rPr>
              <a:t>Самонаблюдение. Самооценка</a:t>
            </a:r>
            <a:endParaRPr lang="bg-BG" sz="1600" b="1" dirty="0">
              <a:solidFill>
                <a:srgbClr val="0070C0"/>
              </a:solidFill>
            </a:endParaRP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 smtClean="0">
                <a:solidFill>
                  <a:srgbClr val="0070C0"/>
                </a:solidFill>
                <a:hlinkClick r:id="rId11" action="ppaction://hlinksldjump"/>
              </a:rPr>
              <a:t>Рубрика 10</a:t>
            </a:r>
            <a:r>
              <a:rPr lang="bg-BG" sz="1600" b="1" dirty="0" smtClean="0">
                <a:solidFill>
                  <a:srgbClr val="0070C0"/>
                </a:solidFill>
                <a:hlinkClick r:id="rId11" action="ppaction://hlinksldjump"/>
              </a:rPr>
              <a:t>: </a:t>
            </a:r>
            <a:r>
              <a:rPr lang="bg-BG" sz="1600" b="1" dirty="0" smtClean="0">
                <a:solidFill>
                  <a:srgbClr val="0070C0"/>
                </a:solidFill>
              </a:rPr>
              <a:t>Какво искам да постигна в бъдеще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r>
              <a:rPr lang="bg-BG" sz="1600" b="1" u="sng" dirty="0">
                <a:solidFill>
                  <a:srgbClr val="0070C0"/>
                </a:solidFill>
              </a:rPr>
              <a:t>Рубрика </a:t>
            </a:r>
            <a:r>
              <a:rPr lang="bg-BG" sz="1600" b="1" u="sng" dirty="0" smtClean="0">
                <a:solidFill>
                  <a:srgbClr val="0070C0"/>
                </a:solidFill>
              </a:rPr>
              <a:t>11:</a:t>
            </a:r>
            <a:r>
              <a:rPr lang="bg-BG" sz="1600" b="1" dirty="0" smtClean="0">
                <a:solidFill>
                  <a:srgbClr val="0070C0"/>
                </a:solidFill>
              </a:rPr>
              <a:t>  Приложение</a:t>
            </a:r>
          </a:p>
          <a:p>
            <a:pPr marL="2228850" lvl="4" indent="-457200">
              <a:buFont typeface="Wingdings" panose="05000000000000000000" pitchFamily="2" charset="2"/>
              <a:buChar char="v"/>
            </a:pPr>
            <a:endParaRPr lang="bg-BG" sz="1600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bg-BG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5"/>
            <a:ext cx="9144000" cy="132343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4" algn="ctr" rtl="0"/>
            <a:r>
              <a:rPr lang="bg-BG" sz="4000" b="1" u="sng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6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на учениците за мен</a:t>
            </a:r>
          </a:p>
        </p:txBody>
      </p:sp>
    </p:spTree>
    <p:extLst>
      <p:ext uri="{BB962C8B-B14F-4D97-AF65-F5344CB8AC3E}">
        <p14:creationId xmlns:p14="http://schemas.microsoft.com/office/powerpoint/2010/main" val="11344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00"/>
            <a:ext cx="9144000" cy="13234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4" algn="ctr" rtl="0"/>
            <a:r>
              <a:rPr lang="bg-BG" sz="4000" b="1" u="sng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 7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Педагогическа 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дейност през </a:t>
            </a:r>
            <a:r>
              <a:rPr lang="bg-BG" sz="28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2016/2017г</a:t>
            </a:r>
            <a:r>
              <a:rPr lang="bg-BG" sz="28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980" y="1340768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u="sng" dirty="0" smtClean="0">
                <a:solidFill>
                  <a:srgbClr val="0070C0"/>
                </a:solidFill>
              </a:rPr>
              <a:t>Основни </a:t>
            </a:r>
            <a:r>
              <a:rPr lang="bg-BG" sz="2800" b="1" u="sng" dirty="0">
                <a:solidFill>
                  <a:srgbClr val="0070C0"/>
                </a:solidFill>
              </a:rPr>
              <a:t>функции: </a:t>
            </a:r>
          </a:p>
          <a:p>
            <a:r>
              <a:rPr lang="bg-BG" sz="2400" dirty="0">
                <a:solidFill>
                  <a:srgbClr val="0070C0"/>
                </a:solidFill>
              </a:rPr>
              <a:t> </a:t>
            </a:r>
          </a:p>
          <a:p>
            <a:pPr marL="285750" indent="-195263">
              <a:buSzPct val="60000"/>
              <a:buBlip>
                <a:blip r:embed="rId2"/>
              </a:buBlip>
            </a:pPr>
            <a:r>
              <a:rPr lang="bg-BG" sz="2400" dirty="0" smtClean="0">
                <a:solidFill>
                  <a:srgbClr val="0070C0"/>
                </a:solidFill>
              </a:rPr>
              <a:t> </a:t>
            </a:r>
            <a:r>
              <a:rPr lang="bg-BG" sz="2400" dirty="0">
                <a:solidFill>
                  <a:srgbClr val="0070C0"/>
                </a:solidFill>
              </a:rPr>
              <a:t>Планиране и подготовка на учебния процес;</a:t>
            </a:r>
          </a:p>
          <a:p>
            <a:pPr marL="285750" indent="-195263">
              <a:buSzPct val="60000"/>
              <a:buBlip>
                <a:blip r:embed="rId2"/>
              </a:buBlip>
            </a:pPr>
            <a:r>
              <a:rPr lang="bg-BG" sz="2400" dirty="0">
                <a:solidFill>
                  <a:srgbClr val="0070C0"/>
                </a:solidFill>
              </a:rPr>
              <a:t> </a:t>
            </a:r>
            <a:r>
              <a:rPr lang="bg-BG" sz="2400" dirty="0" smtClean="0">
                <a:solidFill>
                  <a:srgbClr val="0070C0"/>
                </a:solidFill>
              </a:rPr>
              <a:t> </a:t>
            </a:r>
            <a:r>
              <a:rPr lang="bg-BG" sz="2400" dirty="0">
                <a:solidFill>
                  <a:srgbClr val="0070C0"/>
                </a:solidFill>
              </a:rPr>
              <a:t>Провеждане на обучението по </a:t>
            </a:r>
            <a:r>
              <a:rPr lang="bg-BG" sz="2400" dirty="0" smtClean="0">
                <a:solidFill>
                  <a:srgbClr val="0070C0"/>
                </a:solidFill>
              </a:rPr>
              <a:t>информатика </a:t>
            </a:r>
            <a:r>
              <a:rPr lang="bg-BG" sz="2400" dirty="0">
                <a:solidFill>
                  <a:srgbClr val="0070C0"/>
                </a:solidFill>
              </a:rPr>
              <a:t>и информационни технологии; </a:t>
            </a:r>
          </a:p>
          <a:p>
            <a:pPr marL="285750" indent="-195263">
              <a:buSzPct val="60000"/>
              <a:buBlip>
                <a:blip r:embed="rId2"/>
              </a:buBlip>
            </a:pPr>
            <a:r>
              <a:rPr lang="bg-BG" sz="2400" dirty="0">
                <a:solidFill>
                  <a:srgbClr val="0070C0"/>
                </a:solidFill>
              </a:rPr>
              <a:t> </a:t>
            </a:r>
            <a:r>
              <a:rPr lang="bg-BG" sz="2400" dirty="0" smtClean="0">
                <a:solidFill>
                  <a:srgbClr val="0070C0"/>
                </a:solidFill>
              </a:rPr>
              <a:t> </a:t>
            </a:r>
            <a:r>
              <a:rPr lang="bg-BG" sz="2400" dirty="0">
                <a:solidFill>
                  <a:srgbClr val="0070C0"/>
                </a:solidFill>
              </a:rPr>
              <a:t>Провеждане на консултативна дейност с ученици;</a:t>
            </a:r>
          </a:p>
          <a:p>
            <a:pPr marL="285750" indent="-195263">
              <a:buSzPct val="60000"/>
              <a:buBlip>
                <a:blip r:embed="rId2"/>
              </a:buBlip>
            </a:pPr>
            <a:r>
              <a:rPr lang="bg-BG" sz="2400" dirty="0">
                <a:solidFill>
                  <a:srgbClr val="0070C0"/>
                </a:solidFill>
              </a:rPr>
              <a:t> </a:t>
            </a:r>
            <a:r>
              <a:rPr lang="bg-BG" sz="2400" dirty="0" smtClean="0">
                <a:solidFill>
                  <a:srgbClr val="0070C0"/>
                </a:solidFill>
              </a:rPr>
              <a:t> </a:t>
            </a:r>
            <a:r>
              <a:rPr lang="bg-BG" sz="2400" dirty="0">
                <a:solidFill>
                  <a:srgbClr val="0070C0"/>
                </a:solidFill>
              </a:rPr>
              <a:t>Обогатяване на учебния процес с интересни факти и </a:t>
            </a:r>
            <a:r>
              <a:rPr lang="bg-BG" sz="2400" dirty="0" smtClean="0">
                <a:solidFill>
                  <a:srgbClr val="0070C0"/>
                </a:solidFill>
              </a:rPr>
              <a:t>занимателни елементи </a:t>
            </a:r>
            <a:r>
              <a:rPr lang="bg-BG" sz="2400" dirty="0">
                <a:solidFill>
                  <a:srgbClr val="0070C0"/>
                </a:solidFill>
              </a:rPr>
              <a:t>и подходящ софтуер, разработване и поддържане на уебсайт ;</a:t>
            </a:r>
          </a:p>
          <a:p>
            <a:pPr marL="285750" indent="-195263">
              <a:buSzPct val="60000"/>
              <a:buBlip>
                <a:blip r:embed="rId2"/>
              </a:buBlip>
            </a:pPr>
            <a:r>
              <a:rPr lang="bg-BG" sz="2400" dirty="0" smtClean="0">
                <a:solidFill>
                  <a:srgbClr val="0070C0"/>
                </a:solidFill>
              </a:rPr>
              <a:t> </a:t>
            </a:r>
            <a:r>
              <a:rPr lang="bg-BG" sz="2400" dirty="0">
                <a:solidFill>
                  <a:srgbClr val="0070C0"/>
                </a:solidFill>
              </a:rPr>
              <a:t>Използване на подходящи образователни стратегии, методи </a:t>
            </a:r>
            <a:r>
              <a:rPr lang="bg-BG" sz="2400" dirty="0" smtClean="0">
                <a:solidFill>
                  <a:srgbClr val="0070C0"/>
                </a:solidFill>
              </a:rPr>
              <a:t>и техники</a:t>
            </a:r>
            <a:r>
              <a:rPr lang="bg-BG" sz="2400" dirty="0">
                <a:solidFill>
                  <a:srgbClr val="0070C0"/>
                </a:solidFill>
              </a:rPr>
              <a:t>, които: </a:t>
            </a:r>
          </a:p>
          <a:p>
            <a:pPr lvl="1"/>
            <a:r>
              <a:rPr lang="bg-BG" sz="2400" dirty="0">
                <a:solidFill>
                  <a:srgbClr val="0070C0"/>
                </a:solidFill>
              </a:rPr>
              <a:t>- дават оптимален резултат в конкретната учебна ситуация;</a:t>
            </a:r>
          </a:p>
          <a:p>
            <a:pPr lvl="1"/>
            <a:r>
              <a:rPr lang="bg-BG" sz="2400" dirty="0">
                <a:solidFill>
                  <a:srgbClr val="0070C0"/>
                </a:solidFill>
              </a:rPr>
              <a:t> </a:t>
            </a:r>
            <a:r>
              <a:rPr lang="bg-BG" sz="2400" dirty="0" smtClean="0">
                <a:solidFill>
                  <a:srgbClr val="0070C0"/>
                </a:solidFill>
              </a:rPr>
              <a:t>-</a:t>
            </a:r>
            <a:r>
              <a:rPr lang="bg-BG" sz="2400" dirty="0">
                <a:solidFill>
                  <a:srgbClr val="0070C0"/>
                </a:solidFill>
              </a:rPr>
              <a:t>мотивират учениците и стимулират личностното им развитие;</a:t>
            </a:r>
          </a:p>
          <a:p>
            <a:pPr lvl="1"/>
            <a:r>
              <a:rPr lang="bg-BG" sz="2400" dirty="0">
                <a:solidFill>
                  <a:srgbClr val="0070C0"/>
                </a:solidFill>
              </a:rPr>
              <a:t> </a:t>
            </a:r>
            <a:r>
              <a:rPr lang="bg-BG" sz="2400" dirty="0" smtClean="0">
                <a:solidFill>
                  <a:srgbClr val="0070C0"/>
                </a:solidFill>
              </a:rPr>
              <a:t>-</a:t>
            </a:r>
            <a:r>
              <a:rPr lang="bg-BG" sz="2400" dirty="0">
                <a:solidFill>
                  <a:srgbClr val="0070C0"/>
                </a:solidFill>
              </a:rPr>
              <a:t>реализират вътрешнопредметни и междупредметни връзки;</a:t>
            </a:r>
          </a:p>
          <a:p>
            <a:pPr lvl="1"/>
            <a:r>
              <a:rPr lang="bg-BG" sz="2400" dirty="0">
                <a:solidFill>
                  <a:srgbClr val="0070C0"/>
                </a:solidFill>
              </a:rPr>
              <a:t> </a:t>
            </a:r>
            <a:r>
              <a:rPr lang="bg-BG" sz="2400" dirty="0" smtClean="0">
                <a:solidFill>
                  <a:srgbClr val="0070C0"/>
                </a:solidFill>
              </a:rPr>
              <a:t>-</a:t>
            </a:r>
            <a:r>
              <a:rPr lang="bg-BG" sz="2400" dirty="0">
                <a:solidFill>
                  <a:srgbClr val="0070C0"/>
                </a:solidFill>
              </a:rPr>
              <a:t>формират </a:t>
            </a:r>
            <a:r>
              <a:rPr lang="bg-BG" sz="2400" dirty="0" smtClean="0">
                <a:solidFill>
                  <a:srgbClr val="0070C0"/>
                </a:solidFill>
              </a:rPr>
              <a:t>положителни </a:t>
            </a:r>
            <a:r>
              <a:rPr lang="bg-BG" sz="2400" dirty="0">
                <a:solidFill>
                  <a:srgbClr val="0070C0"/>
                </a:solidFill>
              </a:rPr>
              <a:t>нагласи към ученето като ценност</a:t>
            </a:r>
            <a:r>
              <a:rPr lang="bg-BG" sz="2400" dirty="0" smtClean="0">
                <a:solidFill>
                  <a:srgbClr val="0070C0"/>
                </a:solidFill>
              </a:rPr>
              <a:t>.</a:t>
            </a:r>
            <a:r>
              <a:rPr lang="bg-BG" sz="2400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0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363" algn="just"/>
            <a:r>
              <a:rPr lang="bg-BG" sz="2400" dirty="0">
                <a:solidFill>
                  <a:srgbClr val="0070C0"/>
                </a:solidFill>
              </a:rPr>
              <a:t>Автор съм  на уебсайтове, </a:t>
            </a:r>
            <a:r>
              <a:rPr lang="bg-BG" sz="2400" dirty="0" smtClean="0">
                <a:solidFill>
                  <a:srgbClr val="0070C0"/>
                </a:solidFill>
              </a:rPr>
              <a:t>подпомагащи </a:t>
            </a:r>
            <a:r>
              <a:rPr lang="bg-BG" sz="2400" dirty="0">
                <a:solidFill>
                  <a:srgbClr val="0070C0"/>
                </a:solidFill>
              </a:rPr>
              <a:t>работата ми в часовете, като учител по </a:t>
            </a:r>
            <a:r>
              <a:rPr lang="bg-BG" sz="2400" dirty="0" smtClean="0">
                <a:solidFill>
                  <a:srgbClr val="0070C0"/>
                </a:solidFill>
              </a:rPr>
              <a:t>информатика и информационни </a:t>
            </a:r>
            <a:r>
              <a:rPr lang="bg-BG" sz="2400" dirty="0">
                <a:solidFill>
                  <a:srgbClr val="0070C0"/>
                </a:solidFill>
              </a:rPr>
              <a:t>технологии. </a:t>
            </a:r>
          </a:p>
          <a:p>
            <a:pPr indent="360363" algn="just"/>
            <a:r>
              <a:rPr lang="bg-BG" sz="2400" dirty="0">
                <a:solidFill>
                  <a:srgbClr val="0070C0"/>
                </a:solidFill>
              </a:rPr>
              <a:t>Сайтовете съдържат голям обем материали за самоподготовка и упражнение. </a:t>
            </a:r>
          </a:p>
          <a:p>
            <a:endParaRPr lang="bg-BG" sz="2400" dirty="0">
              <a:solidFill>
                <a:srgbClr val="0070C0"/>
              </a:solidFill>
            </a:endParaRPr>
          </a:p>
          <a:p>
            <a:endParaRPr lang="bg-BG" sz="2400" dirty="0" smtClean="0">
              <a:solidFill>
                <a:srgbClr val="0070C0"/>
              </a:solidFill>
              <a:hlinkClick r:id="rId2"/>
            </a:endParaRPr>
          </a:p>
          <a:p>
            <a:endParaRPr lang="bg-BG" sz="2400" dirty="0">
              <a:solidFill>
                <a:srgbClr val="0070C0"/>
              </a:solidFill>
              <a:hlinkClick r:id="rId2"/>
            </a:endParaRPr>
          </a:p>
          <a:p>
            <a:endParaRPr lang="bg-BG" sz="2400" dirty="0">
              <a:solidFill>
                <a:srgbClr val="0070C0"/>
              </a:solidFill>
              <a:hlinkClick r:id="rId2"/>
            </a:endParaRP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954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9136"/>
            <a:ext cx="9144000" cy="1323439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4" algn="ctr" rtl="0"/>
            <a:r>
              <a:rPr lang="bg-BG" sz="4000" b="1" u="sng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8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</a:t>
            </a: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Самонаблюдение</a:t>
            </a:r>
            <a:endParaRPr lang="bg-BG" sz="4000" b="1" kern="1200" spc="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66842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bg-BG" sz="2000" i="1" dirty="0"/>
              <a:t>Коя е най-силната ви страна като учител?</a:t>
            </a:r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bg-BG" sz="2000" i="1" dirty="0"/>
              <a:t>Какво най-много бихте искали да промените в своята професионална работа?</a:t>
            </a:r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bg-BG" sz="2000" i="1" dirty="0"/>
              <a:t>Кое е най-забележителното ви постижение?</a:t>
            </a:r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bg-BG" sz="2000" i="1" dirty="0"/>
              <a:t>Какви нови стратегии за преподаване си опитвал през последните години?</a:t>
            </a:r>
            <a:endParaRPr lang="en-US" sz="20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bg-BG" sz="2000" i="1" dirty="0"/>
              <a:t>Какво си научил от стратегиите, които са били успешни?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i="1" dirty="0"/>
              <a:t>Какво говори учебната ви програма за стила ви на преподаване?</a:t>
            </a:r>
            <a:endParaRPr lang="bg-BG" sz="2000" i="1" dirty="0" smtClean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i="1" dirty="0" smtClean="0">
                <a:cs typeface="Calibri" panose="020F0502020204030204" pitchFamily="34" charset="0"/>
              </a:rPr>
              <a:t>Как </a:t>
            </a:r>
            <a:r>
              <a:rPr lang="bg-BG" sz="2000" i="1" dirty="0">
                <a:cs typeface="Calibri" panose="020F0502020204030204" pitchFamily="34" charset="0"/>
              </a:rPr>
              <a:t>мотивирате изявените ученици?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i="1" dirty="0" smtClean="0">
                <a:cs typeface="Calibri" panose="020F0502020204030204" pitchFamily="34" charset="0"/>
              </a:rPr>
              <a:t> </a:t>
            </a:r>
            <a:r>
              <a:rPr lang="bg-BG" sz="2000" i="1" dirty="0">
                <a:cs typeface="Calibri" panose="020F0502020204030204" pitchFamily="34" charset="0"/>
              </a:rPr>
              <a:t>Как мотивирате учениците, които искат да постигнат повече?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i="1" dirty="0" smtClean="0">
                <a:cs typeface="Calibri" panose="020F0502020204030204" pitchFamily="34" charset="0"/>
              </a:rPr>
              <a:t>Как </a:t>
            </a:r>
            <a:r>
              <a:rPr lang="bg-BG" sz="2000" i="1" dirty="0">
                <a:cs typeface="Calibri" panose="020F0502020204030204" pitchFamily="34" charset="0"/>
              </a:rPr>
              <a:t>бихте описали отношението между вас и учениците ви?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i="1" dirty="0" smtClean="0">
                <a:cs typeface="Calibri" panose="020F0502020204030204" pitchFamily="34" charset="0"/>
              </a:rPr>
              <a:t>Какви </a:t>
            </a:r>
            <a:r>
              <a:rPr lang="bg-BG" sz="2000" i="1" dirty="0">
                <a:cs typeface="Calibri" panose="020F0502020204030204" pitchFamily="34" charset="0"/>
              </a:rPr>
              <a:t>са трите най-важни неща, които новопостъпилите учители във вашата област трябва да знаят, за да бъдат ефективни?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i="1" dirty="0" smtClean="0">
                <a:cs typeface="Calibri" panose="020F0502020204030204" pitchFamily="34" charset="0"/>
              </a:rPr>
              <a:t>Как </a:t>
            </a:r>
            <a:r>
              <a:rPr lang="bg-BG" sz="2000" i="1" dirty="0">
                <a:cs typeface="Calibri" panose="020F0502020204030204" pitchFamily="34" charset="0"/>
              </a:rPr>
              <a:t>бихте описали отношението си към преподаването? Променило ли се е през последните години</a:t>
            </a:r>
            <a:r>
              <a:rPr lang="bg-BG" sz="2000" i="1" dirty="0" smtClean="0">
                <a:cs typeface="Calibri" panose="020F050202020403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2000" i="1" spc="200" dirty="0">
              <a:latin typeface="Monotype Corsiva" panose="03010101010201010101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651"/>
            <a:ext cx="91440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48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lvl="4" algn="ctr"/>
            <a:r>
              <a:rPr lang="bg-BG" sz="4000" b="1" u="sng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9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endParaRPr lang="bg-BG" sz="4000" b="1" spc="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lvl="4" algn="ctr"/>
            <a:r>
              <a:rPr lang="bg-BG" sz="4000" b="1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 </a:t>
            </a:r>
            <a:r>
              <a:rPr lang="bg-BG" sz="4000" b="1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дейности</a:t>
            </a:r>
          </a:p>
        </p:txBody>
      </p:sp>
    </p:spTree>
    <p:extLst>
      <p:ext uri="{BB962C8B-B14F-4D97-AF65-F5344CB8AC3E}">
        <p14:creationId xmlns:p14="http://schemas.microsoft.com/office/powerpoint/2010/main" val="37197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469"/>
            <a:ext cx="9144000" cy="13234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 rtl="0"/>
            <a:r>
              <a:rPr lang="bg-BG" sz="4000" b="1" u="sng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10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Какво 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искам да постигна в бъдеще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04176"/>
            <a:ext cx="9143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i="1" dirty="0">
                <a:solidFill>
                  <a:srgbClr val="0070C0"/>
                </a:solidFill>
              </a:rPr>
              <a:t>Формално, неформално и самостоятелно учене с цел повишаване на професионалната пригодност, мобилност и социална интеграция: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 </a:t>
            </a:r>
            <a:r>
              <a:rPr lang="bg-BG" sz="2200" i="1" dirty="0" smtClean="0">
                <a:solidFill>
                  <a:srgbClr val="0070C0"/>
                </a:solidFill>
              </a:rPr>
              <a:t>1</a:t>
            </a:r>
            <a:r>
              <a:rPr lang="bg-BG" sz="2200" i="1" dirty="0">
                <a:solidFill>
                  <a:srgbClr val="0070C0"/>
                </a:solidFill>
              </a:rPr>
              <a:t>. Посещаване на курсове и обучения в областта на педагогиката, методиката на преподаване по Математика, Информатика и Информационните технологии и други.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2. Запознаване с методична литература.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3. Усъвършенстване на уменията за планиране и подбор на подходящи, нови и интересни методи, средства и материали, подходящи за съответната тема.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4. Провокиране интереса на учениците в търсене, подбор и работа с различни източници на информация.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5. Насочване вниманието на учениците върху използването на информационните технологии в тяхното образование по всички учебни предмети – подбор на информация, презентации, селекция.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6. Развитие на други иновативни методи на обучение.</a:t>
            </a:r>
          </a:p>
          <a:p>
            <a:r>
              <a:rPr lang="bg-BG" sz="2200" i="1" dirty="0">
                <a:solidFill>
                  <a:srgbClr val="0070C0"/>
                </a:solidFill>
              </a:rPr>
              <a:t>В рамките на философията за „учене през целия живот” всеки човек, независимо от професионалната област, не трябва да спира своето саморазвитие.  </a:t>
            </a:r>
          </a:p>
        </p:txBody>
      </p:sp>
    </p:spTree>
    <p:extLst>
      <p:ext uri="{BB962C8B-B14F-4D97-AF65-F5344CB8AC3E}">
        <p14:creationId xmlns:p14="http://schemas.microsoft.com/office/powerpoint/2010/main" val="21516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4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4" algn="ctr" rtl="0"/>
            <a:r>
              <a:rPr lang="bg-BG" sz="4000" b="1" u="sng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11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g-BG" sz="4000" b="1" kern="1200" spc="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g-BG" sz="4000" b="1" kern="1200" spc="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Приложения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Тематично календарно разпределение</a:t>
            </a:r>
          </a:p>
          <a:p>
            <a:r>
              <a:rPr lang="bg-BG" dirty="0" smtClean="0"/>
              <a:t>Учителски бележник</a:t>
            </a:r>
          </a:p>
          <a:p>
            <a:r>
              <a:rPr lang="bg-BG" dirty="0" smtClean="0"/>
              <a:t>Презентации за 8 ИТ, 9 ИТ, 10 Информатика, 10 ИТ</a:t>
            </a:r>
          </a:p>
          <a:p>
            <a:r>
              <a:rPr lang="bg-BG" dirty="0" smtClean="0"/>
              <a:t>Тестове -  Електронен формуляр , презентации, уеб-базирани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7253"/>
            <a:ext cx="8093365" cy="6108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SzPct val="60000"/>
              <a:buFontTx/>
              <a:buBlip>
                <a:blip r:embed="rId2"/>
              </a:buBlip>
            </a:pPr>
            <a:r>
              <a:rPr lang="bg-BG" sz="4000" b="1" spc="1000" dirty="0">
                <a:solidFill>
                  <a:srgbClr val="00B0F0"/>
                </a:solidFill>
              </a:rPr>
              <a:t>Грамоти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286" y="908720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грамота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4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583264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Следва </a:t>
            </a:r>
          </a:p>
          <a:p>
            <a:pPr algn="ctr"/>
            <a:r>
              <a:rPr lang="bg-BG" sz="5400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актуализация!</a:t>
            </a:r>
            <a:endParaRPr lang="en-US" sz="5400" b="1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7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108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2400" b="1" cap="all" spc="400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Анонс на моето учителско портфолио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93365" cy="4123035"/>
          </a:xfrm>
        </p:spPr>
        <p:txBody>
          <a:bodyPr>
            <a:normAutofit fontScale="85000" lnSpcReduction="10000"/>
          </a:bodyPr>
          <a:lstStyle/>
          <a:p>
            <a:pPr indent="196850" algn="just"/>
            <a:r>
              <a:rPr lang="bg-BG" dirty="0">
                <a:solidFill>
                  <a:srgbClr val="0070C0"/>
                </a:solidFill>
              </a:rPr>
              <a:t>Моето учителско портфолио е колекция от рубрики и сведения за равнището на квалифицираността и компетентностите, които непрекъснато развивам и представям. </a:t>
            </a:r>
          </a:p>
          <a:p>
            <a:pPr indent="196850" algn="just"/>
            <a:r>
              <a:rPr lang="bg-BG" b="1" dirty="0">
                <a:solidFill>
                  <a:srgbClr val="0070C0"/>
                </a:solidFill>
              </a:rPr>
              <a:t>Портфолиото е отворено и подлежи на изменение, допълване и актуализиране във всеки момент от дейността ми като учител.</a:t>
            </a:r>
            <a:endParaRPr lang="bg-BG" dirty="0">
              <a:solidFill>
                <a:srgbClr val="0070C0"/>
              </a:solidFill>
            </a:endParaRPr>
          </a:p>
          <a:p>
            <a:pPr indent="196850" algn="just"/>
            <a:r>
              <a:rPr lang="bg-BG" dirty="0">
                <a:solidFill>
                  <a:srgbClr val="0070C0"/>
                </a:solidFill>
              </a:rPr>
              <a:t>Декларирам, че предпазвам учениците и техните родители от некачествени дейности чрез прозрачност и педагогическа етика</a:t>
            </a:r>
            <a:r>
              <a:rPr lang="bg-BG" dirty="0" smtClean="0">
                <a:solidFill>
                  <a:srgbClr val="0070C0"/>
                </a:solidFill>
              </a:rPr>
              <a:t>.</a:t>
            </a:r>
          </a:p>
          <a:p>
            <a:pPr indent="196850" algn="just"/>
            <a:r>
              <a:rPr lang="bg-BG" dirty="0" smtClean="0">
                <a:solidFill>
                  <a:srgbClr val="0070C0"/>
                </a:solidFill>
              </a:rPr>
              <a:t> </a:t>
            </a:r>
            <a:r>
              <a:rPr lang="bg-BG" dirty="0">
                <a:solidFill>
                  <a:srgbClr val="0070C0"/>
                </a:solidFill>
              </a:rPr>
              <a:t>Декларирам съгласието м</a:t>
            </a:r>
            <a:r>
              <a:rPr lang="en-US" dirty="0">
                <a:solidFill>
                  <a:srgbClr val="0070C0"/>
                </a:solidFill>
              </a:rPr>
              <a:t>и</a:t>
            </a:r>
            <a:r>
              <a:rPr lang="bg-BG" dirty="0">
                <a:solidFill>
                  <a:srgbClr val="0070C0"/>
                </a:solidFill>
              </a:rPr>
              <a:t> моето учителско портфолио да се използва с предназначение за рекламна дейност на училището, в което съм учител и за диференцирано оценяване на учителския ми труд.</a:t>
            </a:r>
          </a:p>
          <a:p>
            <a:pPr algn="just"/>
            <a:endParaRPr lang="bg-B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 smtClean="0">
                <a:latin typeface="Monotype Corsiva" panose="03010101010201010101" pitchFamily="66" charset="0"/>
              </a:rPr>
              <a:t>Лична информация</a:t>
            </a:r>
            <a:endParaRPr lang="bg-BG" sz="4000" b="1" spc="1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180167"/>
              </p:ext>
            </p:extLst>
          </p:nvPr>
        </p:nvGraphicFramePr>
        <p:xfrm>
          <a:off x="642618" y="1737376"/>
          <a:ext cx="7858769" cy="5076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67462"/>
                <a:gridCol w="5891307"/>
              </a:tblGrid>
              <a:tr h="846000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Име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:</a:t>
                      </a:r>
                      <a:endParaRPr lang="bg-BG" sz="20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sz="24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  <a:tr h="846000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Дата на раждане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:</a:t>
                      </a:r>
                      <a:endParaRPr lang="bg-BG" sz="2000" b="1" dirty="0" smtClean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sz="24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  <a:tr h="84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Телефон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:</a:t>
                      </a:r>
                      <a:endParaRPr lang="bg-BG" sz="2000" b="1" dirty="0" smtClean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sz="24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  <a:tr h="846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E-mail:</a:t>
                      </a:r>
                      <a:endParaRPr lang="bg-BG" sz="20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sz="24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  <a:tr h="846000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Националност:</a:t>
                      </a:r>
                      <a:endParaRPr lang="bg-BG" sz="20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g-BG" sz="24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Българка</a:t>
                      </a:r>
                      <a:endParaRPr lang="bg-BG" sz="24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  <a:tr h="846000">
                <a:tc>
                  <a:txBody>
                    <a:bodyPr/>
                    <a:lstStyle/>
                    <a:p>
                      <a:r>
                        <a:rPr lang="bg-BG" sz="20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Педагогически  стаж:</a:t>
                      </a:r>
                      <a:endParaRPr lang="bg-BG" sz="20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bg-BG" sz="24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-14560"/>
            <a:ext cx="9144000" cy="132343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000" b="1" u="sng" spc="40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Рубрика 1</a:t>
            </a:r>
            <a:r>
              <a:rPr lang="bg-BG" sz="4000" b="1" spc="40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bg-BG" sz="4000" b="1" spc="40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мен</a:t>
            </a:r>
            <a:endParaRPr lang="en-US" sz="4000" b="1" spc="400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48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5278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>
                <a:latin typeface="Monotype Corsiva" panose="03010101010201010101" pitchFamily="66" charset="0"/>
              </a:rPr>
              <a:t>Образование</a:t>
            </a:r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588960"/>
              </p:ext>
            </p:extLst>
          </p:nvPr>
        </p:nvGraphicFramePr>
        <p:xfrm>
          <a:off x="323528" y="1556792"/>
          <a:ext cx="8640960" cy="51125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82983"/>
                <a:gridCol w="2905449"/>
                <a:gridCol w="2448272"/>
                <a:gridCol w="2304256"/>
              </a:tblGrid>
              <a:tr h="639071">
                <a:tc rowSpan="4"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Средно: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rowSpan="4"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Висше: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0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44208" y="2060848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6468594" y="4365104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39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79931"/>
              </p:ext>
            </p:extLst>
          </p:nvPr>
        </p:nvGraphicFramePr>
        <p:xfrm>
          <a:off x="755576" y="561995"/>
          <a:ext cx="7848872" cy="62107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848872"/>
              </a:tblGrid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l-GR" sz="1600">
                          <a:effectLst/>
                        </a:rPr>
                        <a:t> </a:t>
                      </a:r>
                      <a:endParaRPr lang="bg-BG" sz="1600" b="0" i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0" i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i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600" b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842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bg-BG" sz="16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2800" b="1" spc="1000" dirty="0">
                <a:latin typeface="Monotype Corsiva" panose="03010101010201010101" pitchFamily="66" charset="0"/>
              </a:rPr>
              <a:t>Професионален опит и кариерно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3462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>
                <a:latin typeface="Monotype Corsiva" panose="03010101010201010101" pitchFamily="66" charset="0"/>
              </a:rPr>
              <a:t>Квалификация</a:t>
            </a:r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609826"/>
              </p:ext>
            </p:extLst>
          </p:nvPr>
        </p:nvGraphicFramePr>
        <p:xfrm>
          <a:off x="323528" y="1484784"/>
          <a:ext cx="8640960" cy="52788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78394"/>
                <a:gridCol w="2762534"/>
                <a:gridCol w="2600032"/>
              </a:tblGrid>
              <a:tr h="511816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444208" y="2060848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6564064" y="4437112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242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>
                <a:latin typeface="Monotype Corsiva" panose="03010101010201010101" pitchFamily="66" charset="0"/>
              </a:rPr>
              <a:t>Квалификация</a:t>
            </a:r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898827"/>
              </p:ext>
            </p:extLst>
          </p:nvPr>
        </p:nvGraphicFramePr>
        <p:xfrm>
          <a:off x="323528" y="1484784"/>
          <a:ext cx="8640960" cy="52788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08312"/>
                <a:gridCol w="3232616"/>
                <a:gridCol w="2600032"/>
              </a:tblGrid>
              <a:tr h="511816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44208" y="2060848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6444208" y="4509120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46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93365" cy="610820"/>
          </a:xfrm>
        </p:spPr>
        <p:txBody>
          <a:bodyPr>
            <a:noAutofit/>
          </a:bodyPr>
          <a:lstStyle/>
          <a:p>
            <a:pPr marL="571500" indent="-571500" algn="ctr">
              <a:buSzPct val="60000"/>
              <a:buBlip>
                <a:blip r:embed="rId2"/>
              </a:buBlip>
            </a:pPr>
            <a:r>
              <a:rPr lang="bg-BG" sz="4000" b="1" spc="1000" dirty="0" smtClean="0">
                <a:latin typeface="Monotype Corsiva" panose="03010101010201010101" pitchFamily="66" charset="0"/>
              </a:rPr>
              <a:t>Чужди езици</a:t>
            </a:r>
            <a:endParaRPr lang="bg-BG" sz="4000" b="1" spc="1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317694"/>
              </p:ext>
            </p:extLst>
          </p:nvPr>
        </p:nvGraphicFramePr>
        <p:xfrm>
          <a:off x="1403648" y="1351856"/>
          <a:ext cx="6480720" cy="51734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28192"/>
                <a:gridCol w="4312736"/>
                <a:gridCol w="439792"/>
              </a:tblGrid>
              <a:tr h="5118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Руски език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288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Четене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Добро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Писане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Добро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Разговор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Добро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Английски език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Четене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Писане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rgbClr val="00B0F0"/>
                          </a:solidFill>
                          <a:latin typeface="Monotype Corsiva" panose="03010101010201010101" pitchFamily="66" charset="0"/>
                        </a:rPr>
                        <a:t>Разговор</a:t>
                      </a:r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673"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sz="1800" b="1" dirty="0">
                        <a:solidFill>
                          <a:srgbClr val="00B0F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99" y="1988840"/>
            <a:ext cx="1795335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19" y="4528549"/>
            <a:ext cx="1727237" cy="1079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1840" y="4365104"/>
            <a:ext cx="18722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Снимка на диплома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58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08c3f31aafb4ca9897dcb5fb513abfebcbf"/>
</p:tagLst>
</file>

<file path=ppt/theme/theme1.xml><?xml version="1.0" encoding="utf-8"?>
<a:theme xmlns:a="http://schemas.openxmlformats.org/drawingml/2006/main" name="Theme55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73763"/>
      </a:hlink>
      <a:folHlink>
        <a:srgbClr val="85DFD0"/>
      </a:folHlink>
    </a:clrScheme>
    <a:fontScheme name="Custom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Theme55</Template>
  <TotalTime>1553</TotalTime>
  <Words>1215</Words>
  <Application>Microsoft Office PowerPoint</Application>
  <PresentationFormat>On-screen Show (4:3)</PresentationFormat>
  <Paragraphs>213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Theme55</vt:lpstr>
      <vt:lpstr>ПОРТФОЛИО на </vt:lpstr>
      <vt:lpstr>Съдържание:</vt:lpstr>
      <vt:lpstr>Анонс на моето учителско портфолио</vt:lpstr>
      <vt:lpstr>Лична информация</vt:lpstr>
      <vt:lpstr>Образование</vt:lpstr>
      <vt:lpstr>Професионален опит и кариерно развитие</vt:lpstr>
      <vt:lpstr>Квалификация</vt:lpstr>
      <vt:lpstr>Квалификация</vt:lpstr>
      <vt:lpstr>Чужди езици</vt:lpstr>
      <vt:lpstr>Обучения</vt:lpstr>
      <vt:lpstr>Обучения</vt:lpstr>
      <vt:lpstr>Лични качества и  компетентности: </vt:lpstr>
      <vt:lpstr>PowerPoint Presentation</vt:lpstr>
      <vt:lpstr>Рубрика 2: Философия на преподаването</vt:lpstr>
      <vt:lpstr>PowerPoint Presentation</vt:lpstr>
      <vt:lpstr>Рубрика 3:  Отговорности на учителя</vt:lpstr>
      <vt:lpstr>Рубрика 4:  Методи на преподаване/ стратегия</vt:lpstr>
      <vt:lpstr>PowerPoint Presentation</vt:lpstr>
      <vt:lpstr>PowerPoint Presentation</vt:lpstr>
      <vt:lpstr>Рубрика 6:   Оценка на учениците за мен</vt:lpstr>
      <vt:lpstr>Рубрика  7:  Педагогическа дейност през 2016/2017г.</vt:lpstr>
      <vt:lpstr>PowerPoint Presentation</vt:lpstr>
      <vt:lpstr>Рубрика 8:   Самонаблюдение</vt:lpstr>
      <vt:lpstr>PowerPoint Presentation</vt:lpstr>
      <vt:lpstr>Рубрика 10:  Какво искам да постигна в бъдеще</vt:lpstr>
      <vt:lpstr>Рубрика 11:   Приложения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на Валентина Николаева Петкова</dc:title>
  <dc:creator>Petkovi</dc:creator>
  <cp:lastModifiedBy>Valia Petkova</cp:lastModifiedBy>
  <cp:revision>87</cp:revision>
  <dcterms:created xsi:type="dcterms:W3CDTF">2016-10-13T10:16:57Z</dcterms:created>
  <dcterms:modified xsi:type="dcterms:W3CDTF">2017-02-23T07:45:32Z</dcterms:modified>
</cp:coreProperties>
</file>